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sldIdLst>
    <p:sldId id="256" r:id="rId2"/>
    <p:sldId id="269" r:id="rId3"/>
    <p:sldId id="272" r:id="rId4"/>
    <p:sldId id="271" r:id="rId5"/>
    <p:sldId id="273" r:id="rId6"/>
    <p:sldId id="259" r:id="rId7"/>
    <p:sldId id="260" r:id="rId8"/>
    <p:sldId id="261" r:id="rId9"/>
    <p:sldId id="262" r:id="rId10"/>
    <p:sldId id="263" r:id="rId11"/>
    <p:sldId id="264" r:id="rId12"/>
    <p:sldId id="265" r:id="rId13"/>
    <p:sldId id="266" r:id="rId14"/>
    <p:sldId id="268" r:id="rId15"/>
    <p:sldId id="27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ndall Behrsin" initials="KB" lastIdx="1" clrIdx="0">
    <p:extLst>
      <p:ext uri="{19B8F6BF-5375-455C-9EA6-DF929625EA0E}">
        <p15:presenceInfo xmlns:p15="http://schemas.microsoft.com/office/powerpoint/2012/main" userId="d7a255a3871f8198" providerId="Windows Live"/>
      </p:ext>
    </p:extLst>
  </p:cmAuthor>
  <p:cmAuthor id="2" name="Luca Tiberti" initials="LT" lastIdx="1" clrIdx="1">
    <p:extLst>
      <p:ext uri="{19B8F6BF-5375-455C-9EA6-DF929625EA0E}">
        <p15:presenceInfo xmlns:p15="http://schemas.microsoft.com/office/powerpoint/2012/main" userId="S::LUTIB@ulaval.ca::65635832-aed6-43ff-8718-9db102ba8b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8" autoAdjust="0"/>
    <p:restoredTop sz="94660"/>
  </p:normalViewPr>
  <p:slideViewPr>
    <p:cSldViewPr snapToGrid="0">
      <p:cViewPr varScale="1">
        <p:scale>
          <a:sx n="147" d="100"/>
          <a:sy n="147" d="100"/>
        </p:scale>
        <p:origin x="108" y="76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1-10-21T15:33:23.086" idx="1">
    <p:pos x="6364" y="478"/>
    <p:text>Please update the screenshot as the text has sligthly changed for this page.</p:text>
    <p:extLst>
      <p:ext uri="{C676402C-5697-4E1C-873F-D02D1690AC5C}">
        <p15:threadingInfo xmlns:p15="http://schemas.microsoft.com/office/powerpoint/2012/main" timeZoneBias="-12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png>
</file>

<file path=ppt/media/image5.png>
</file>

<file path=ppt/media/image6.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fr-FR"/>
              <a:t>Modifiez le style du titre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256C2ED-54A4-480D-B5C8-65C0D62359B9}" type="datetime2">
              <a:rPr lang="en-US" smtClean="0"/>
              <a:pPr/>
              <a:t>Monday, October 25, 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a:xfrm>
            <a:off x="9896911" y="5410199"/>
            <a:ext cx="771089" cy="365125"/>
          </a:xfrm>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75576777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fr-FR"/>
              <a:t>Cliquez sur l'icône pour ajouter une image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359083542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fr-FR"/>
              <a:t>Modifiez le style du titre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289077995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fr-FR"/>
              <a:t>Modifiez le style du titre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2916646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fr-FR"/>
              <a:t>Modifiez le style du titre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196548479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fr-FR"/>
              <a:t>Modifiez le style du titre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4" name="Footer Placeholder 3"/>
          <p:cNvSpPr>
            <a:spLocks noGrp="1"/>
          </p:cNvSpPr>
          <p:nvPr>
            <p:ph type="ftr" sz="quarter" idx="11"/>
          </p:nvPr>
        </p:nvSpPr>
        <p:spPr/>
        <p:txBody>
          <a:bodyPr/>
          <a:lstStyle/>
          <a:p>
            <a:r>
              <a:rPr lang="en-US" spc="200"/>
              <a:t>Sample Footer Text</a:t>
            </a:r>
            <a:endParaRPr lang="en-US" spc="200" dirty="0"/>
          </a:p>
        </p:txBody>
      </p:sp>
      <p:sp>
        <p:nvSpPr>
          <p:cNvPr id="5" name="Slide Number Placeholder 4"/>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406040319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fr-FR"/>
              <a:t>Modifiez le style du titre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4" name="Footer Placeholder 3"/>
          <p:cNvSpPr>
            <a:spLocks noGrp="1"/>
          </p:cNvSpPr>
          <p:nvPr>
            <p:ph type="ftr" sz="quarter" idx="11"/>
          </p:nvPr>
        </p:nvSpPr>
        <p:spPr/>
        <p:txBody>
          <a:bodyPr/>
          <a:lstStyle/>
          <a:p>
            <a:r>
              <a:rPr lang="en-US" spc="200"/>
              <a:t>Sample Footer Text</a:t>
            </a:r>
            <a:endParaRPr lang="en-US" spc="200" dirty="0"/>
          </a:p>
        </p:txBody>
      </p:sp>
      <p:sp>
        <p:nvSpPr>
          <p:cNvPr id="5" name="Slide Number Placeholder 4"/>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207481090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277547458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150288178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371701616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fr-FR"/>
              <a:t>Modifiez le style du titre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54463238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312825214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fr-FR"/>
              <a:t>Modifiez le style du titre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141410" y="3073397"/>
            <a:ext cx="4878391" cy="271780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172200" y="3073397"/>
            <a:ext cx="4875210" cy="271780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8" name="Footer Placeholder 7"/>
          <p:cNvSpPr>
            <a:spLocks noGrp="1"/>
          </p:cNvSpPr>
          <p:nvPr>
            <p:ph type="ftr" sz="quarter" idx="11"/>
          </p:nvPr>
        </p:nvSpPr>
        <p:spPr/>
        <p:txBody>
          <a:bodyPr/>
          <a:lstStyle/>
          <a:p>
            <a:r>
              <a:rPr lang="en-US" spc="200"/>
              <a:t>Sample Footer Text</a:t>
            </a:r>
            <a:endParaRPr lang="en-US" spc="200" dirty="0"/>
          </a:p>
        </p:txBody>
      </p:sp>
      <p:sp>
        <p:nvSpPr>
          <p:cNvPr id="9" name="Slide Number Placeholder 8"/>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237889775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4" name="Footer Placeholder 3"/>
          <p:cNvSpPr>
            <a:spLocks noGrp="1"/>
          </p:cNvSpPr>
          <p:nvPr>
            <p:ph type="ftr" sz="quarter" idx="11"/>
          </p:nvPr>
        </p:nvSpPr>
        <p:spPr/>
        <p:txBody>
          <a:bodyPr/>
          <a:lstStyle/>
          <a:p>
            <a:r>
              <a:rPr lang="en-US" spc="200"/>
              <a:t>Sample Footer Text</a:t>
            </a:r>
            <a:endParaRPr lang="en-US" spc="200" dirty="0"/>
          </a:p>
        </p:txBody>
      </p:sp>
      <p:sp>
        <p:nvSpPr>
          <p:cNvPr id="5" name="Slide Number Placeholder 4"/>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409660842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3" name="Footer Placeholder 2"/>
          <p:cNvSpPr>
            <a:spLocks noGrp="1"/>
          </p:cNvSpPr>
          <p:nvPr>
            <p:ph type="ftr" sz="quarter" idx="11"/>
          </p:nvPr>
        </p:nvSpPr>
        <p:spPr/>
        <p:txBody>
          <a:bodyPr/>
          <a:lstStyle/>
          <a:p>
            <a:r>
              <a:rPr lang="en-US" spc="200"/>
              <a:t>Sample Footer Text</a:t>
            </a:r>
            <a:endParaRPr lang="en-US" spc="200" dirty="0"/>
          </a:p>
        </p:txBody>
      </p:sp>
      <p:sp>
        <p:nvSpPr>
          <p:cNvPr id="4" name="Slide Number Placeholder 3"/>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419692313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fr-FR"/>
              <a:t>Modifiez le style du titre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336948952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Monday, October 25,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106318514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256C2ED-54A4-480D-B5C8-65C0D62359B9}" type="datetime2">
              <a:rPr lang="en-US" smtClean="0"/>
              <a:pPr/>
              <a:t>Monday, October 25, 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n-US" spc="200"/>
              <a:t>Sample Footer Text</a:t>
            </a:r>
            <a:endParaRPr lang="en-US" spc="200"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2719728026"/>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E3EE1DD5-12D8-4A89-917C-A550F02FC865}"/>
              </a:ext>
            </a:extLst>
          </p:cNvPr>
          <p:cNvSpPr txBox="1"/>
          <p:nvPr/>
        </p:nvSpPr>
        <p:spPr>
          <a:xfrm>
            <a:off x="1135416" y="5352057"/>
            <a:ext cx="10088736" cy="1477328"/>
          </a:xfrm>
          <a:prstGeom prst="rect">
            <a:avLst/>
          </a:prstGeom>
          <a:noFill/>
        </p:spPr>
        <p:txBody>
          <a:bodyPr wrap="square" rtlCol="0">
            <a:spAutoFit/>
          </a:bodyPr>
          <a:lstStyle/>
          <a:p>
            <a:r>
              <a:rPr lang="en-CA" sz="1800" i="1" dirty="0">
                <a:solidFill>
                  <a:srgbClr val="000000"/>
                </a:solidFill>
                <a:effectLst/>
                <a:latin typeface="Times New Roman" panose="02020603050405020304" pitchFamily="18" charset="0"/>
                <a:ea typeface="Times New Roman" panose="02020603050405020304" pitchFamily="18" charset="0"/>
              </a:rPr>
              <a:t>This work was carried out with financial and scientific support from the Partnership for Economic Policy (PEP), which is funded by the Government of Canada through the International Development Research Centre (IDRC) and Global Affairs Canada (GAC), and the William &amp; Flora Hewlett Foundation. We are also grateful to the World Bank and UNDP that provided funds to develop the first version of DASP.</a:t>
            </a:r>
            <a:r>
              <a:rPr lang="en-CA" sz="1800" dirty="0">
                <a:effectLst/>
                <a:latin typeface="Times New Roman" panose="02020603050405020304" pitchFamily="18" charset="0"/>
                <a:ea typeface="Times New Roman" panose="02020603050405020304" pitchFamily="18" charset="0"/>
              </a:rPr>
              <a:t> </a:t>
            </a:r>
            <a:endParaRPr lang="fr-CA" sz="1800" dirty="0">
              <a:effectLst/>
              <a:latin typeface="Times New Roman" panose="02020603050405020304" pitchFamily="18" charset="0"/>
              <a:ea typeface="Times New Roman" panose="02020603050405020304" pitchFamily="18" charset="0"/>
            </a:endParaRPr>
          </a:p>
          <a:p>
            <a:endParaRPr lang="en-CA" dirty="0"/>
          </a:p>
        </p:txBody>
      </p:sp>
      <p:grpSp>
        <p:nvGrpSpPr>
          <p:cNvPr id="24" name="Group 23">
            <a:extLst>
              <a:ext uri="{FF2B5EF4-FFF2-40B4-BE49-F238E27FC236}">
                <a16:creationId xmlns:a16="http://schemas.microsoft.com/office/drawing/2014/main" id="{068ACACB-DD9E-4155-84BF-8E4D43DEC1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5" name="Rectangle 24">
              <a:extLst>
                <a:ext uri="{FF2B5EF4-FFF2-40B4-BE49-F238E27FC236}">
                  <a16:creationId xmlns:a16="http://schemas.microsoft.com/office/drawing/2014/main" id="{8A7B0AF6-6256-4262-A76E-47B08EAB9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
              <a:extLst>
                <a:ext uri="{FF2B5EF4-FFF2-40B4-BE49-F238E27FC236}">
                  <a16:creationId xmlns:a16="http://schemas.microsoft.com/office/drawing/2014/main" id="{8034A3B1-2FBE-4771-84C6-797415E99D22}"/>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19" name="Picture 3" descr="Arrière-plan de bâtons connectés pour former des polygones">
            <a:extLst>
              <a:ext uri="{FF2B5EF4-FFF2-40B4-BE49-F238E27FC236}">
                <a16:creationId xmlns:a16="http://schemas.microsoft.com/office/drawing/2014/main" id="{7223E26E-C2DE-40BA-8B85-583F5C688A17}"/>
              </a:ext>
            </a:extLst>
          </p:cNvPr>
          <p:cNvPicPr>
            <a:picLocks noChangeAspect="1"/>
          </p:cNvPicPr>
          <p:nvPr/>
        </p:nvPicPr>
        <p:blipFill rotWithShape="1">
          <a:blip r:embed="rId4">
            <a:duotone>
              <a:prstClr val="black"/>
              <a:schemeClr val="accent5">
                <a:tint val="45000"/>
                <a:satMod val="400000"/>
              </a:schemeClr>
            </a:duotone>
            <a:alphaModFix/>
          </a:blip>
          <a:srcRect t="7853" b="7853"/>
          <a:stretch/>
        </p:blipFill>
        <p:spPr>
          <a:xfrm>
            <a:off x="3611" y="10"/>
            <a:ext cx="12188389" cy="6857990"/>
          </a:xfrm>
          <a:prstGeom prst="rect">
            <a:avLst/>
          </a:prstGeom>
        </p:spPr>
      </p:pic>
      <p:grpSp>
        <p:nvGrpSpPr>
          <p:cNvPr id="28" name="Group 27">
            <a:extLst>
              <a:ext uri="{FF2B5EF4-FFF2-40B4-BE49-F238E27FC236}">
                <a16:creationId xmlns:a16="http://schemas.microsoft.com/office/drawing/2014/main" id="{BF3AEE19-128A-4FF8-954B-A9724F42E0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29" name="Round Diagonal Corner Rectangle 7">
              <a:extLst>
                <a:ext uri="{FF2B5EF4-FFF2-40B4-BE49-F238E27FC236}">
                  <a16:creationId xmlns:a16="http://schemas.microsoft.com/office/drawing/2014/main" id="{80F57FCB-2163-4EF8-B6A7-023F6B877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77AB9C7F-4D09-4E13-BD9A-E5C14E37AFD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31" name="Freeform 32">
                <a:extLst>
                  <a:ext uri="{FF2B5EF4-FFF2-40B4-BE49-F238E27FC236}">
                    <a16:creationId xmlns:a16="http://schemas.microsoft.com/office/drawing/2014/main" id="{043B40A6-216C-4409-942A-16B4141973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3">
                <a:extLst>
                  <a:ext uri="{FF2B5EF4-FFF2-40B4-BE49-F238E27FC236}">
                    <a16:creationId xmlns:a16="http://schemas.microsoft.com/office/drawing/2014/main" id="{6F5ED6F5-BEC7-4798-943B-12105A5178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34">
                <a:extLst>
                  <a:ext uri="{FF2B5EF4-FFF2-40B4-BE49-F238E27FC236}">
                    <a16:creationId xmlns:a16="http://schemas.microsoft.com/office/drawing/2014/main" id="{45C6ABB9-CB59-444A-9A14-96A037BC42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Freeform 37">
                <a:extLst>
                  <a:ext uri="{FF2B5EF4-FFF2-40B4-BE49-F238E27FC236}">
                    <a16:creationId xmlns:a16="http://schemas.microsoft.com/office/drawing/2014/main" id="{C5F74DA3-506A-4911-BADD-B5DADFA9C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Freeform 35">
                <a:extLst>
                  <a:ext uri="{FF2B5EF4-FFF2-40B4-BE49-F238E27FC236}">
                    <a16:creationId xmlns:a16="http://schemas.microsoft.com/office/drawing/2014/main" id="{364BA096-7428-4C20-ABC8-CEBBC3E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Freeform 36">
                <a:extLst>
                  <a:ext uri="{FF2B5EF4-FFF2-40B4-BE49-F238E27FC236}">
                    <a16:creationId xmlns:a16="http://schemas.microsoft.com/office/drawing/2014/main" id="{25CA3B41-F8C1-48AF-B4B0-83A0E662AA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7" name="Freeform 38">
                <a:extLst>
                  <a:ext uri="{FF2B5EF4-FFF2-40B4-BE49-F238E27FC236}">
                    <a16:creationId xmlns:a16="http://schemas.microsoft.com/office/drawing/2014/main" id="{A2E4BFFC-0D72-4691-AC6F-6D446092C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8" name="Freeform 39">
                <a:extLst>
                  <a:ext uri="{FF2B5EF4-FFF2-40B4-BE49-F238E27FC236}">
                    <a16:creationId xmlns:a16="http://schemas.microsoft.com/office/drawing/2014/main" id="{7E81AA48-AA02-4008-9B21-B1BB05042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9" name="Freeform 40">
                <a:extLst>
                  <a:ext uri="{FF2B5EF4-FFF2-40B4-BE49-F238E27FC236}">
                    <a16:creationId xmlns:a16="http://schemas.microsoft.com/office/drawing/2014/main" id="{08B8F28E-CB03-4B11-8575-F1AB3A12A3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0" name="Rectangle 41">
                <a:extLst>
                  <a:ext uri="{FF2B5EF4-FFF2-40B4-BE49-F238E27FC236}">
                    <a16:creationId xmlns:a16="http://schemas.microsoft.com/office/drawing/2014/main" id="{6F2B917E-B873-4E35-8D18-F116784B50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41" name="Freeform 32">
                <a:extLst>
                  <a:ext uri="{FF2B5EF4-FFF2-40B4-BE49-F238E27FC236}">
                    <a16:creationId xmlns:a16="http://schemas.microsoft.com/office/drawing/2014/main" id="{DA0EBFF7-C330-4AEE-806E-6A2D74542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2" name="Freeform 33">
                <a:extLst>
                  <a:ext uri="{FF2B5EF4-FFF2-40B4-BE49-F238E27FC236}">
                    <a16:creationId xmlns:a16="http://schemas.microsoft.com/office/drawing/2014/main" id="{2A66CF61-D72F-4E03-B74E-4BDD67D1CA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3" name="Freeform 34">
                <a:extLst>
                  <a:ext uri="{FF2B5EF4-FFF2-40B4-BE49-F238E27FC236}">
                    <a16:creationId xmlns:a16="http://schemas.microsoft.com/office/drawing/2014/main" id="{04DE5338-105A-4EB0-8FE2-D41DC2F984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4" name="Freeform 37">
                <a:extLst>
                  <a:ext uri="{FF2B5EF4-FFF2-40B4-BE49-F238E27FC236}">
                    <a16:creationId xmlns:a16="http://schemas.microsoft.com/office/drawing/2014/main" id="{C9A1C85F-5B5B-47FA-8C0C-66F75C274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5" name="Freeform 35">
                <a:extLst>
                  <a:ext uri="{FF2B5EF4-FFF2-40B4-BE49-F238E27FC236}">
                    <a16:creationId xmlns:a16="http://schemas.microsoft.com/office/drawing/2014/main" id="{75F79533-DD24-4E6A-83A1-9E21DF5651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6" name="Freeform 36">
                <a:extLst>
                  <a:ext uri="{FF2B5EF4-FFF2-40B4-BE49-F238E27FC236}">
                    <a16:creationId xmlns:a16="http://schemas.microsoft.com/office/drawing/2014/main" id="{376D6142-024F-4BD4-95B7-A6D05EF59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7" name="Freeform 38">
                <a:extLst>
                  <a:ext uri="{FF2B5EF4-FFF2-40B4-BE49-F238E27FC236}">
                    <a16:creationId xmlns:a16="http://schemas.microsoft.com/office/drawing/2014/main" id="{CD28FD54-698D-4BAD-92FC-2897067450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8" name="Freeform 39">
                <a:extLst>
                  <a:ext uri="{FF2B5EF4-FFF2-40B4-BE49-F238E27FC236}">
                    <a16:creationId xmlns:a16="http://schemas.microsoft.com/office/drawing/2014/main" id="{47EFA16F-61E8-404C-840D-A8AE44F51F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9" name="Freeform 40">
                <a:extLst>
                  <a:ext uri="{FF2B5EF4-FFF2-40B4-BE49-F238E27FC236}">
                    <a16:creationId xmlns:a16="http://schemas.microsoft.com/office/drawing/2014/main" id="{09E4A29B-6AEB-4F87-9189-F506B278A7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50" name="Rectangle 41">
                <a:extLst>
                  <a:ext uri="{FF2B5EF4-FFF2-40B4-BE49-F238E27FC236}">
                    <a16:creationId xmlns:a16="http://schemas.microsoft.com/office/drawing/2014/main" id="{338E5AEE-F711-46EB-9890-E720C8B8523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re 1">
            <a:extLst>
              <a:ext uri="{FF2B5EF4-FFF2-40B4-BE49-F238E27FC236}">
                <a16:creationId xmlns:a16="http://schemas.microsoft.com/office/drawing/2014/main" id="{27DF9720-AF87-4FFD-A69C-2F6EDD057855}"/>
              </a:ext>
            </a:extLst>
          </p:cNvPr>
          <p:cNvSpPr>
            <a:spLocks noGrp="1"/>
          </p:cNvSpPr>
          <p:nvPr>
            <p:ph type="ctrTitle"/>
          </p:nvPr>
        </p:nvSpPr>
        <p:spPr>
          <a:xfrm>
            <a:off x="2667000" y="2328334"/>
            <a:ext cx="6858000" cy="1367896"/>
          </a:xfrm>
        </p:spPr>
        <p:txBody>
          <a:bodyPr>
            <a:normAutofit/>
          </a:bodyPr>
          <a:lstStyle/>
          <a:p>
            <a:pPr algn="ctr"/>
            <a:r>
              <a:rPr lang="en-CA" dirty="0">
                <a:latin typeface="Book Antiqua" panose="02040602050305030304" pitchFamily="18" charset="0"/>
              </a:rPr>
              <a:t>DASP 3.01</a:t>
            </a:r>
          </a:p>
        </p:txBody>
      </p:sp>
      <p:sp>
        <p:nvSpPr>
          <p:cNvPr id="3" name="Sous-titre 2">
            <a:extLst>
              <a:ext uri="{FF2B5EF4-FFF2-40B4-BE49-F238E27FC236}">
                <a16:creationId xmlns:a16="http://schemas.microsoft.com/office/drawing/2014/main" id="{845BACF4-371B-4172-8EB2-B56E3528BCFC}"/>
              </a:ext>
            </a:extLst>
          </p:cNvPr>
          <p:cNvSpPr>
            <a:spLocks noGrp="1"/>
          </p:cNvSpPr>
          <p:nvPr>
            <p:ph type="subTitle" idx="1"/>
          </p:nvPr>
        </p:nvSpPr>
        <p:spPr>
          <a:xfrm>
            <a:off x="2667001" y="3602038"/>
            <a:ext cx="6857999" cy="953029"/>
          </a:xfrm>
        </p:spPr>
        <p:txBody>
          <a:bodyPr>
            <a:normAutofit fontScale="62500" lnSpcReduction="20000"/>
          </a:bodyPr>
          <a:lstStyle/>
          <a:p>
            <a:pPr algn="ctr"/>
            <a:r>
              <a:rPr lang="en-CA" dirty="0">
                <a:latin typeface="Book Antiqua" panose="02040602050305030304" pitchFamily="18" charset="0"/>
              </a:rPr>
              <a:t>Improvements compared to DASP 2.3</a:t>
            </a:r>
          </a:p>
          <a:p>
            <a:pPr algn="ctr"/>
            <a:r>
              <a:rPr lang="en-CA" dirty="0">
                <a:latin typeface="Book Antiqua" panose="02040602050305030304" pitchFamily="18" charset="0"/>
              </a:rPr>
              <a:t>By Araar Abdelkrim</a:t>
            </a:r>
          </a:p>
          <a:p>
            <a:pPr algn="ctr"/>
            <a:r>
              <a:rPr lang="en-CA" dirty="0">
                <a:latin typeface="Book Antiqua" panose="02040602050305030304" pitchFamily="18" charset="0"/>
              </a:rPr>
              <a:t>Sunday, September 19, 2021 </a:t>
            </a:r>
          </a:p>
        </p:txBody>
      </p:sp>
      <p:sp>
        <p:nvSpPr>
          <p:cNvPr id="51" name="ZoneTexte 50">
            <a:extLst>
              <a:ext uri="{FF2B5EF4-FFF2-40B4-BE49-F238E27FC236}">
                <a16:creationId xmlns:a16="http://schemas.microsoft.com/office/drawing/2014/main" id="{F216D2BA-5FF5-438A-8941-7614D1A7F72C}"/>
              </a:ext>
            </a:extLst>
          </p:cNvPr>
          <p:cNvSpPr txBox="1"/>
          <p:nvPr/>
        </p:nvSpPr>
        <p:spPr>
          <a:xfrm>
            <a:off x="1290108" y="5652709"/>
            <a:ext cx="9392589" cy="646331"/>
          </a:xfrm>
          <a:prstGeom prst="rect">
            <a:avLst/>
          </a:prstGeom>
          <a:solidFill>
            <a:srgbClr val="000066"/>
          </a:solidFill>
          <a:effectLst/>
        </p:spPr>
        <p:txBody>
          <a:bodyPr wrap="square">
            <a:spAutoFit/>
          </a:bodyPr>
          <a:lstStyle/>
          <a:p>
            <a:pPr algn="just"/>
            <a:r>
              <a:rPr lang="en-CA" sz="1200" i="1" dirty="0">
                <a:effectLst/>
                <a:latin typeface="Times New Roman" panose="02020603050405020304" pitchFamily="18" charset="0"/>
                <a:ea typeface="Times New Roman" panose="02020603050405020304" pitchFamily="18" charset="0"/>
              </a:rPr>
              <a:t>This work was carried out with financial and scientific support from the Partnership for Economic Policy (PEP), which is funded by the Government of Canada through the International Development Research Centre (IDRC) and Global Affairs Canada (GAC), and the William &amp; Flora Hewlett Foundation. We are also grateful to the World Bank and UNDP that provided funds to develop the first version of DASP.</a:t>
            </a:r>
            <a:r>
              <a:rPr lang="en-CA" sz="1200" dirty="0">
                <a:effectLst/>
                <a:latin typeface="Times New Roman" panose="02020603050405020304" pitchFamily="18" charset="0"/>
                <a:ea typeface="Times New Roman" panose="02020603050405020304" pitchFamily="18" charset="0"/>
              </a:rPr>
              <a:t> </a:t>
            </a:r>
            <a:endParaRPr lang="fr-CA"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309691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NEW MODULES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Progressivity indices (</a:t>
            </a:r>
            <a:r>
              <a:rPr lang="en-CA" sz="1800" dirty="0" err="1">
                <a:latin typeface="Book Antiqua" panose="02040602050305030304" pitchFamily="18" charset="0"/>
                <a:ea typeface="Calibri" panose="020F0502020204030204" pitchFamily="34" charset="0"/>
                <a:cs typeface="Times New Roman" panose="02020603050405020304" pitchFamily="18" charset="0"/>
              </a:rPr>
              <a:t>iprog</a:t>
            </a:r>
            <a:r>
              <a:rPr lang="en-CA" sz="1800" dirty="0">
                <a:latin typeface="Book Antiqua" panose="02040602050305030304" pitchFamily="18" charset="0"/>
                <a:ea typeface="Calibri" panose="020F0502020204030204" pitchFamily="34" charset="0"/>
                <a:cs typeface="Times New Roman" panose="02020603050405020304" pitchFamily="18" charset="0"/>
              </a:rPr>
              <a:t>) </a:t>
            </a:r>
            <a:endParaRPr lang="en-CA" sz="1800" dirty="0">
              <a:effectLst/>
              <a:latin typeface="Book Antiqua" panose="0204060205030503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6" name="Image 5">
            <a:extLst>
              <a:ext uri="{FF2B5EF4-FFF2-40B4-BE49-F238E27FC236}">
                <a16:creationId xmlns:a16="http://schemas.microsoft.com/office/drawing/2014/main" id="{EF0BE713-7C46-4203-B0D5-9CED58B4F173}"/>
              </a:ext>
            </a:extLst>
          </p:cNvPr>
          <p:cNvPicPr>
            <a:picLocks noChangeAspect="1"/>
          </p:cNvPicPr>
          <p:nvPr/>
        </p:nvPicPr>
        <p:blipFill>
          <a:blip r:embed="rId2"/>
          <a:stretch>
            <a:fillRect/>
          </a:stretch>
        </p:blipFill>
        <p:spPr>
          <a:xfrm>
            <a:off x="2049652" y="1832674"/>
            <a:ext cx="7111860" cy="3961823"/>
          </a:xfrm>
          <a:prstGeom prst="rect">
            <a:avLst/>
          </a:prstGeom>
        </p:spPr>
      </p:pic>
    </p:spTree>
    <p:extLst>
      <p:ext uri="{BB962C8B-B14F-4D97-AF65-F5344CB8AC3E}">
        <p14:creationId xmlns:p14="http://schemas.microsoft.com/office/powerpoint/2010/main" val="28757956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NEW MODULES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Growth incidence curve (</a:t>
            </a:r>
            <a:r>
              <a:rPr lang="en-CA" sz="1800" dirty="0" err="1">
                <a:latin typeface="Book Antiqua" panose="02040602050305030304" pitchFamily="18" charset="0"/>
                <a:ea typeface="Calibri" panose="020F0502020204030204" pitchFamily="34" charset="0"/>
                <a:cs typeface="Times New Roman" panose="02020603050405020304" pitchFamily="18" charset="0"/>
              </a:rPr>
              <a:t>gicur</a:t>
            </a:r>
            <a:r>
              <a:rPr lang="en-CA" sz="1800" dirty="0">
                <a:latin typeface="Book Antiqua" panose="02040602050305030304" pitchFamily="18" charset="0"/>
                <a:ea typeface="Calibri" panose="020F0502020204030204" pitchFamily="34" charset="0"/>
                <a:cs typeface="Times New Roman" panose="02020603050405020304" pitchFamily="18" charset="0"/>
              </a:rPr>
              <a:t>)</a:t>
            </a:r>
            <a:endParaRPr lang="en-CA" sz="1800" dirty="0">
              <a:effectLst/>
              <a:latin typeface="Book Antiqua" panose="0204060205030503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5" name="Image 4">
            <a:extLst>
              <a:ext uri="{FF2B5EF4-FFF2-40B4-BE49-F238E27FC236}">
                <a16:creationId xmlns:a16="http://schemas.microsoft.com/office/drawing/2014/main" id="{3416390C-D6B9-4396-B9F8-628011419288}"/>
              </a:ext>
            </a:extLst>
          </p:cNvPr>
          <p:cNvPicPr>
            <a:picLocks noChangeAspect="1"/>
          </p:cNvPicPr>
          <p:nvPr/>
        </p:nvPicPr>
        <p:blipFill>
          <a:blip r:embed="rId2"/>
          <a:stretch>
            <a:fillRect/>
          </a:stretch>
        </p:blipFill>
        <p:spPr>
          <a:xfrm>
            <a:off x="653366" y="1930943"/>
            <a:ext cx="5194782" cy="2996114"/>
          </a:xfrm>
          <a:prstGeom prst="rect">
            <a:avLst/>
          </a:prstGeom>
        </p:spPr>
      </p:pic>
      <p:pic>
        <p:nvPicPr>
          <p:cNvPr id="8" name="Image 7">
            <a:extLst>
              <a:ext uri="{FF2B5EF4-FFF2-40B4-BE49-F238E27FC236}">
                <a16:creationId xmlns:a16="http://schemas.microsoft.com/office/drawing/2014/main" id="{08828876-0F38-4D81-809B-E3F93A32A9FB}"/>
              </a:ext>
            </a:extLst>
          </p:cNvPr>
          <p:cNvPicPr>
            <a:picLocks noChangeAspect="1"/>
          </p:cNvPicPr>
          <p:nvPr/>
        </p:nvPicPr>
        <p:blipFill>
          <a:blip r:embed="rId3"/>
          <a:stretch>
            <a:fillRect/>
          </a:stretch>
        </p:blipFill>
        <p:spPr>
          <a:xfrm>
            <a:off x="6046742" y="1577448"/>
            <a:ext cx="4891389" cy="3571961"/>
          </a:xfrm>
          <a:prstGeom prst="rect">
            <a:avLst/>
          </a:prstGeom>
        </p:spPr>
      </p:pic>
    </p:spTree>
    <p:extLst>
      <p:ext uri="{BB962C8B-B14F-4D97-AF65-F5344CB8AC3E}">
        <p14:creationId xmlns:p14="http://schemas.microsoft.com/office/powerpoint/2010/main" val="3107985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NEW MODULES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Bi-dimensional poverty targeting by population group (itargetg2d)</a:t>
            </a:r>
            <a:endParaRPr lang="en-CA" sz="1800" dirty="0">
              <a:effectLst/>
              <a:latin typeface="Book Antiqua" panose="0204060205030503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9" name="Image 8">
            <a:extLst>
              <a:ext uri="{FF2B5EF4-FFF2-40B4-BE49-F238E27FC236}">
                <a16:creationId xmlns:a16="http://schemas.microsoft.com/office/drawing/2014/main" id="{0AC639BE-5292-4B2A-8CFE-114DD40AE093}"/>
              </a:ext>
            </a:extLst>
          </p:cNvPr>
          <p:cNvPicPr>
            <a:picLocks noChangeAspect="1"/>
          </p:cNvPicPr>
          <p:nvPr/>
        </p:nvPicPr>
        <p:blipFill>
          <a:blip r:embed="rId2"/>
          <a:stretch>
            <a:fillRect/>
          </a:stretch>
        </p:blipFill>
        <p:spPr>
          <a:xfrm>
            <a:off x="775724" y="2366173"/>
            <a:ext cx="5508068" cy="2906697"/>
          </a:xfrm>
          <a:prstGeom prst="rect">
            <a:avLst/>
          </a:prstGeom>
        </p:spPr>
      </p:pic>
      <p:pic>
        <p:nvPicPr>
          <p:cNvPr id="18" name="Image 17">
            <a:extLst>
              <a:ext uri="{FF2B5EF4-FFF2-40B4-BE49-F238E27FC236}">
                <a16:creationId xmlns:a16="http://schemas.microsoft.com/office/drawing/2014/main" id="{3A1FA1AE-BE1D-4828-B75D-0FCB318AFAAE}"/>
              </a:ext>
            </a:extLst>
          </p:cNvPr>
          <p:cNvPicPr>
            <a:picLocks noChangeAspect="1"/>
          </p:cNvPicPr>
          <p:nvPr/>
        </p:nvPicPr>
        <p:blipFill>
          <a:blip r:embed="rId3"/>
          <a:stretch>
            <a:fillRect/>
          </a:stretch>
        </p:blipFill>
        <p:spPr>
          <a:xfrm>
            <a:off x="6973254" y="1549441"/>
            <a:ext cx="3640662" cy="4710677"/>
          </a:xfrm>
          <a:prstGeom prst="rect">
            <a:avLst/>
          </a:prstGeom>
        </p:spPr>
      </p:pic>
    </p:spTree>
    <p:extLst>
      <p:ext uri="{BB962C8B-B14F-4D97-AF65-F5344CB8AC3E}">
        <p14:creationId xmlns:p14="http://schemas.microsoft.com/office/powerpoint/2010/main" val="22907293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NEW MODULES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Optimal population group targeting with a fixed budget (</a:t>
            </a:r>
            <a:r>
              <a:rPr lang="en-CA" sz="1800" dirty="0" err="1">
                <a:latin typeface="Book Antiqua" panose="02040602050305030304" pitchFamily="18" charset="0"/>
                <a:ea typeface="Calibri" panose="020F0502020204030204" pitchFamily="34" charset="0"/>
                <a:cs typeface="Times New Roman" panose="02020603050405020304" pitchFamily="18" charset="0"/>
              </a:rPr>
              <a:t>ogtpr</a:t>
            </a:r>
            <a:r>
              <a:rPr lang="en-CA" sz="1800" dirty="0">
                <a:latin typeface="Book Antiqua" panose="02040602050305030304" pitchFamily="18" charset="0"/>
                <a:ea typeface="Calibri" panose="020F0502020204030204" pitchFamily="34" charset="0"/>
                <a:cs typeface="Times New Roman" panose="02020603050405020304" pitchFamily="18" charset="0"/>
              </a:rPr>
              <a:t>)</a:t>
            </a:r>
            <a:endParaRPr lang="en-CA" sz="1800" dirty="0">
              <a:effectLst/>
              <a:latin typeface="Book Antiqua" panose="0204060205030503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5" name="Image 4">
            <a:extLst>
              <a:ext uri="{FF2B5EF4-FFF2-40B4-BE49-F238E27FC236}">
                <a16:creationId xmlns:a16="http://schemas.microsoft.com/office/drawing/2014/main" id="{8C2B53B1-F8D0-448A-AC0E-2618B8452A37}"/>
              </a:ext>
            </a:extLst>
          </p:cNvPr>
          <p:cNvPicPr>
            <a:picLocks noChangeAspect="1"/>
          </p:cNvPicPr>
          <p:nvPr/>
        </p:nvPicPr>
        <p:blipFill>
          <a:blip r:embed="rId2"/>
          <a:stretch>
            <a:fillRect/>
          </a:stretch>
        </p:blipFill>
        <p:spPr>
          <a:xfrm>
            <a:off x="416073" y="1791909"/>
            <a:ext cx="6204438" cy="3274182"/>
          </a:xfrm>
          <a:prstGeom prst="rect">
            <a:avLst/>
          </a:prstGeom>
        </p:spPr>
      </p:pic>
      <p:pic>
        <p:nvPicPr>
          <p:cNvPr id="7" name="Image 6">
            <a:extLst>
              <a:ext uri="{FF2B5EF4-FFF2-40B4-BE49-F238E27FC236}">
                <a16:creationId xmlns:a16="http://schemas.microsoft.com/office/drawing/2014/main" id="{4C8E6141-63E2-4452-8C61-1E944AB0F05D}"/>
              </a:ext>
            </a:extLst>
          </p:cNvPr>
          <p:cNvPicPr>
            <a:picLocks noChangeAspect="1"/>
          </p:cNvPicPr>
          <p:nvPr/>
        </p:nvPicPr>
        <p:blipFill>
          <a:blip r:embed="rId3"/>
          <a:stretch>
            <a:fillRect/>
          </a:stretch>
        </p:blipFill>
        <p:spPr>
          <a:xfrm>
            <a:off x="7001211" y="1495110"/>
            <a:ext cx="4932224" cy="4077964"/>
          </a:xfrm>
          <a:prstGeom prst="rect">
            <a:avLst/>
          </a:prstGeom>
        </p:spPr>
      </p:pic>
    </p:spTree>
    <p:extLst>
      <p:ext uri="{BB962C8B-B14F-4D97-AF65-F5344CB8AC3E}">
        <p14:creationId xmlns:p14="http://schemas.microsoft.com/office/powerpoint/2010/main" val="3874114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SOME IMPROVED MODULES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Regression-based inequality decomposion (</a:t>
            </a:r>
            <a:r>
              <a:rPr lang="en-CA" sz="1800" dirty="0" err="1">
                <a:latin typeface="Book Antiqua" panose="02040602050305030304" pitchFamily="18" charset="0"/>
                <a:ea typeface="Calibri" panose="020F0502020204030204" pitchFamily="34" charset="0"/>
                <a:cs typeface="Times New Roman" panose="02020603050405020304" pitchFamily="18" charset="0"/>
              </a:rPr>
              <a:t>rbdineq</a:t>
            </a:r>
            <a:r>
              <a:rPr lang="en-CA" sz="1800" dirty="0">
                <a:latin typeface="Book Antiqua" panose="02040602050305030304" pitchFamily="18" charset="0"/>
                <a:ea typeface="Calibri" panose="020F0502020204030204" pitchFamily="34" charset="0"/>
                <a:cs typeface="Times New Roman" panose="02020603050405020304" pitchFamily="18" charset="0"/>
              </a:rPr>
              <a:t>): Now the user can indicate the categorial independent variables separately. </a:t>
            </a: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6" name="Image 5">
            <a:extLst>
              <a:ext uri="{FF2B5EF4-FFF2-40B4-BE49-F238E27FC236}">
                <a16:creationId xmlns:a16="http://schemas.microsoft.com/office/drawing/2014/main" id="{6ACBD860-7836-484E-A89F-2ADD2142A314}"/>
              </a:ext>
            </a:extLst>
          </p:cNvPr>
          <p:cNvPicPr>
            <a:picLocks noChangeAspect="1"/>
          </p:cNvPicPr>
          <p:nvPr/>
        </p:nvPicPr>
        <p:blipFill>
          <a:blip r:embed="rId2"/>
          <a:stretch>
            <a:fillRect/>
          </a:stretch>
        </p:blipFill>
        <p:spPr>
          <a:xfrm>
            <a:off x="759871" y="2289698"/>
            <a:ext cx="5935376" cy="3132194"/>
          </a:xfrm>
          <a:prstGeom prst="rect">
            <a:avLst/>
          </a:prstGeom>
        </p:spPr>
      </p:pic>
      <p:pic>
        <p:nvPicPr>
          <p:cNvPr id="9" name="Image 8">
            <a:extLst>
              <a:ext uri="{FF2B5EF4-FFF2-40B4-BE49-F238E27FC236}">
                <a16:creationId xmlns:a16="http://schemas.microsoft.com/office/drawing/2014/main" id="{02D7DDD7-DB3B-4CEF-A118-B23B057E7A7D}"/>
              </a:ext>
            </a:extLst>
          </p:cNvPr>
          <p:cNvPicPr>
            <a:picLocks noChangeAspect="1"/>
          </p:cNvPicPr>
          <p:nvPr/>
        </p:nvPicPr>
        <p:blipFill>
          <a:blip r:embed="rId3"/>
          <a:stretch>
            <a:fillRect/>
          </a:stretch>
        </p:blipFill>
        <p:spPr>
          <a:xfrm>
            <a:off x="7760357" y="1378101"/>
            <a:ext cx="3671772" cy="4684675"/>
          </a:xfrm>
          <a:prstGeom prst="rect">
            <a:avLst/>
          </a:prstGeom>
        </p:spPr>
      </p:pic>
    </p:spTree>
    <p:extLst>
      <p:ext uri="{BB962C8B-B14F-4D97-AF65-F5344CB8AC3E}">
        <p14:creationId xmlns:p14="http://schemas.microsoft.com/office/powerpoint/2010/main" val="23377521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UPDATED USER MANUAL  </a:t>
            </a:r>
          </a:p>
        </p:txBody>
      </p:sp>
      <p:pic>
        <p:nvPicPr>
          <p:cNvPr id="8" name="Image 7">
            <a:extLst>
              <a:ext uri="{FF2B5EF4-FFF2-40B4-BE49-F238E27FC236}">
                <a16:creationId xmlns:a16="http://schemas.microsoft.com/office/drawing/2014/main" id="{8EDFCDE9-8964-47CB-BB02-6AE10ABE510D}"/>
              </a:ext>
            </a:extLst>
          </p:cNvPr>
          <p:cNvPicPr>
            <a:picLocks noChangeAspect="1"/>
          </p:cNvPicPr>
          <p:nvPr/>
        </p:nvPicPr>
        <p:blipFill>
          <a:blip r:embed="rId2"/>
          <a:stretch>
            <a:fillRect/>
          </a:stretch>
        </p:blipFill>
        <p:spPr>
          <a:xfrm>
            <a:off x="8310927" y="1042935"/>
            <a:ext cx="3589273" cy="4081448"/>
          </a:xfrm>
          <a:prstGeom prst="rect">
            <a:avLst/>
          </a:prstGeom>
        </p:spPr>
      </p:pic>
      <p:pic>
        <p:nvPicPr>
          <p:cNvPr id="7" name="Image 6">
            <a:extLst>
              <a:ext uri="{FF2B5EF4-FFF2-40B4-BE49-F238E27FC236}">
                <a16:creationId xmlns:a16="http://schemas.microsoft.com/office/drawing/2014/main" id="{04E65CED-6402-4706-8A32-507AA04B937B}"/>
              </a:ext>
            </a:extLst>
          </p:cNvPr>
          <p:cNvPicPr>
            <a:picLocks noChangeAspect="1"/>
          </p:cNvPicPr>
          <p:nvPr/>
        </p:nvPicPr>
        <p:blipFill>
          <a:blip r:embed="rId3"/>
          <a:stretch>
            <a:fillRect/>
          </a:stretch>
        </p:blipFill>
        <p:spPr>
          <a:xfrm>
            <a:off x="4372846" y="1047658"/>
            <a:ext cx="3861087" cy="4053012"/>
          </a:xfrm>
          <a:prstGeom prst="rect">
            <a:avLst/>
          </a:prstGeom>
        </p:spPr>
      </p:pic>
      <p:pic>
        <p:nvPicPr>
          <p:cNvPr id="10" name="Image 9">
            <a:extLst>
              <a:ext uri="{FF2B5EF4-FFF2-40B4-BE49-F238E27FC236}">
                <a16:creationId xmlns:a16="http://schemas.microsoft.com/office/drawing/2014/main" id="{8E6E94FB-983A-4109-B513-43CD15EEBB42}"/>
              </a:ext>
            </a:extLst>
          </p:cNvPr>
          <p:cNvPicPr>
            <a:picLocks noChangeAspect="1"/>
          </p:cNvPicPr>
          <p:nvPr/>
        </p:nvPicPr>
        <p:blipFill>
          <a:blip r:embed="rId4"/>
          <a:stretch>
            <a:fillRect/>
          </a:stretch>
        </p:blipFill>
        <p:spPr>
          <a:xfrm>
            <a:off x="353819" y="1042934"/>
            <a:ext cx="3893781" cy="4070771"/>
          </a:xfrm>
          <a:prstGeom prst="rect">
            <a:avLst/>
          </a:prstGeom>
        </p:spPr>
      </p:pic>
    </p:spTree>
    <p:extLst>
      <p:ext uri="{BB962C8B-B14F-4D97-AF65-F5344CB8AC3E}">
        <p14:creationId xmlns:p14="http://schemas.microsoft.com/office/powerpoint/2010/main" val="1420990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DASP 3.01, a NEW PEP realisation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4207375"/>
          </a:xfrm>
        </p:spPr>
        <p:txBody>
          <a:bodyPr>
            <a:normAutofit/>
          </a:bodyPr>
          <a:lstStyle/>
          <a:p>
            <a:pPr algn="just"/>
            <a:r>
              <a:rPr lang="en-US" dirty="0">
                <a:latin typeface="Book Antiqua" panose="02040602050305030304" pitchFamily="18" charset="0"/>
              </a:rPr>
              <a:t>Compared to DASP 2.3, the  new version of DASP (DASP 3.01) includes many helpful improvements that can facilitate practitioners’ work when studying distributive analyses or program evaluations.</a:t>
            </a:r>
          </a:p>
          <a:p>
            <a:pPr marL="0" indent="0" algn="just">
              <a:buNone/>
            </a:pPr>
            <a:endParaRPr lang="en-US" dirty="0">
              <a:latin typeface="Book Antiqua" panose="02040602050305030304" pitchFamily="18" charset="0"/>
            </a:endParaRPr>
          </a:p>
          <a:p>
            <a:pPr algn="just"/>
            <a:r>
              <a:rPr lang="en-US" dirty="0">
                <a:latin typeface="Book Antiqua" panose="02040602050305030304" pitchFamily="18" charset="0"/>
              </a:rPr>
              <a:t>This work was financed by PEP, and I would like to thank the PEP network for supporting this project.</a:t>
            </a:r>
          </a:p>
          <a:p>
            <a:pPr marL="0" indent="0" algn="just">
              <a:buNone/>
            </a:pPr>
            <a:endParaRPr lang="en-US" dirty="0">
              <a:latin typeface="Book Antiqua" panose="02040602050305030304" pitchFamily="18" charset="0"/>
            </a:endParaRPr>
          </a:p>
          <a:p>
            <a:pPr algn="just"/>
            <a:r>
              <a:rPr lang="en-US" dirty="0">
                <a:latin typeface="Book Antiqua" panose="02040602050305030304" pitchFamily="18" charset="0"/>
              </a:rPr>
              <a:t> In what follows, we will introduce the improvements. </a:t>
            </a:r>
            <a:endParaRPr lang="en-CA" dirty="0"/>
          </a:p>
        </p:txBody>
      </p:sp>
    </p:spTree>
    <p:extLst>
      <p:ext uri="{BB962C8B-B14F-4D97-AF65-F5344CB8AC3E}">
        <p14:creationId xmlns:p14="http://schemas.microsoft.com/office/powerpoint/2010/main" val="2443711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DIALOG BOXES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735663" y="544068"/>
            <a:ext cx="10217083" cy="1633463"/>
          </a:xfrm>
        </p:spPr>
        <p:txBody>
          <a:bodyPr>
            <a:normAutofit fontScale="85000" lnSpcReduction="20000"/>
          </a:bodyPr>
          <a:lstStyle/>
          <a:p>
            <a:endParaRPr lang="en-CA" dirty="0">
              <a:latin typeface="Book Antiqua" panose="02040602050305030304" pitchFamily="18" charset="0"/>
            </a:endParaRPr>
          </a:p>
          <a:p>
            <a:r>
              <a:rPr lang="en-CA" dirty="0">
                <a:latin typeface="Book Antiqua" panose="02040602050305030304" pitchFamily="18" charset="0"/>
              </a:rPr>
              <a:t>For most popular indices, the user can save dialog BD information and load it in another Stata session.</a:t>
            </a:r>
          </a:p>
          <a:p>
            <a:pPr marL="0" indent="0" algn="ctr">
              <a:buNone/>
            </a:pPr>
            <a:r>
              <a:rPr lang="en-CA" dirty="0"/>
              <a:t>Video 1</a:t>
            </a:r>
          </a:p>
          <a:p>
            <a:endParaRPr lang="en-CA" dirty="0">
              <a:latin typeface="Book Antiqua" panose="02040602050305030304" pitchFamily="18" charset="0"/>
            </a:endParaRPr>
          </a:p>
          <a:p>
            <a:endParaRPr lang="en-CA" dirty="0"/>
          </a:p>
        </p:txBody>
      </p:sp>
      <p:sp>
        <p:nvSpPr>
          <p:cNvPr id="10" name="Ellipse 9">
            <a:extLst>
              <a:ext uri="{FF2B5EF4-FFF2-40B4-BE49-F238E27FC236}">
                <a16:creationId xmlns:a16="http://schemas.microsoft.com/office/drawing/2014/main" id="{4E65EAB3-90E2-40E2-BB84-96FF260F7BC8}"/>
              </a:ext>
            </a:extLst>
          </p:cNvPr>
          <p:cNvSpPr/>
          <p:nvPr/>
        </p:nvSpPr>
        <p:spPr>
          <a:xfrm>
            <a:off x="5919765" y="4975029"/>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sp>
        <p:nvSpPr>
          <p:cNvPr id="11" name="Ellipse 10">
            <a:extLst>
              <a:ext uri="{FF2B5EF4-FFF2-40B4-BE49-F238E27FC236}">
                <a16:creationId xmlns:a16="http://schemas.microsoft.com/office/drawing/2014/main" id="{0EFC858D-B583-4827-A53C-0D9608225575}"/>
              </a:ext>
            </a:extLst>
          </p:cNvPr>
          <p:cNvSpPr/>
          <p:nvPr/>
        </p:nvSpPr>
        <p:spPr>
          <a:xfrm>
            <a:off x="3465230" y="5007317"/>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sp>
        <p:nvSpPr>
          <p:cNvPr id="12" name="Ellipse 11">
            <a:extLst>
              <a:ext uri="{FF2B5EF4-FFF2-40B4-BE49-F238E27FC236}">
                <a16:creationId xmlns:a16="http://schemas.microsoft.com/office/drawing/2014/main" id="{1776328A-C76C-46D0-8B1C-BD9647B88FD6}"/>
              </a:ext>
            </a:extLst>
          </p:cNvPr>
          <p:cNvSpPr/>
          <p:nvPr/>
        </p:nvSpPr>
        <p:spPr>
          <a:xfrm>
            <a:off x="7842847" y="3600128"/>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pic>
        <p:nvPicPr>
          <p:cNvPr id="7" name="Enregistrement d’écran 6">
            <a:hlinkClick r:id="" action="ppaction://media"/>
            <a:extLst>
              <a:ext uri="{FF2B5EF4-FFF2-40B4-BE49-F238E27FC236}">
                <a16:creationId xmlns:a16="http://schemas.microsoft.com/office/drawing/2014/main" id="{7BFD380D-FFEC-4735-8548-9C36FFF18EA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88422" y="2177531"/>
            <a:ext cx="5771230" cy="3786712"/>
          </a:xfrm>
          <a:prstGeom prst="rect">
            <a:avLst/>
          </a:prstGeom>
        </p:spPr>
      </p:pic>
    </p:spTree>
    <p:extLst>
      <p:ext uri="{BB962C8B-B14F-4D97-AF65-F5344CB8AC3E}">
        <p14:creationId xmlns:p14="http://schemas.microsoft.com/office/powerpoint/2010/main" val="1169521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94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DIALOG BOXES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r>
              <a:rPr lang="en-CA" dirty="0">
                <a:latin typeface="Book Antiqua" panose="02040602050305030304" pitchFamily="18" charset="0"/>
              </a:rPr>
              <a:t>The new </a:t>
            </a:r>
            <a:r>
              <a:rPr lang="en-CA" b="1" i="1" dirty="0">
                <a:latin typeface="Book Antiqua" panose="02040602050305030304" pitchFamily="18" charset="0"/>
              </a:rPr>
              <a:t>DASP Package Manager</a:t>
            </a:r>
            <a:r>
              <a:rPr lang="en-CA" dirty="0">
                <a:latin typeface="Book Antiqua" panose="02040602050305030304" pitchFamily="18" charset="0"/>
              </a:rPr>
              <a:t> makes it easy to manage the package.</a:t>
            </a:r>
          </a:p>
          <a:p>
            <a:endParaRPr lang="en-CA" dirty="0"/>
          </a:p>
        </p:txBody>
      </p:sp>
      <p:sp>
        <p:nvSpPr>
          <p:cNvPr id="10" name="Ellipse 9">
            <a:extLst>
              <a:ext uri="{FF2B5EF4-FFF2-40B4-BE49-F238E27FC236}">
                <a16:creationId xmlns:a16="http://schemas.microsoft.com/office/drawing/2014/main" id="{4E65EAB3-90E2-40E2-BB84-96FF260F7BC8}"/>
              </a:ext>
            </a:extLst>
          </p:cNvPr>
          <p:cNvSpPr/>
          <p:nvPr/>
        </p:nvSpPr>
        <p:spPr>
          <a:xfrm>
            <a:off x="5919765" y="4975029"/>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sp>
        <p:nvSpPr>
          <p:cNvPr id="11" name="Ellipse 10">
            <a:extLst>
              <a:ext uri="{FF2B5EF4-FFF2-40B4-BE49-F238E27FC236}">
                <a16:creationId xmlns:a16="http://schemas.microsoft.com/office/drawing/2014/main" id="{0EFC858D-B583-4827-A53C-0D9608225575}"/>
              </a:ext>
            </a:extLst>
          </p:cNvPr>
          <p:cNvSpPr/>
          <p:nvPr/>
        </p:nvSpPr>
        <p:spPr>
          <a:xfrm>
            <a:off x="3465230" y="5007317"/>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sp>
        <p:nvSpPr>
          <p:cNvPr id="12" name="Ellipse 11">
            <a:extLst>
              <a:ext uri="{FF2B5EF4-FFF2-40B4-BE49-F238E27FC236}">
                <a16:creationId xmlns:a16="http://schemas.microsoft.com/office/drawing/2014/main" id="{1776328A-C76C-46D0-8B1C-BD9647B88FD6}"/>
              </a:ext>
            </a:extLst>
          </p:cNvPr>
          <p:cNvSpPr/>
          <p:nvPr/>
        </p:nvSpPr>
        <p:spPr>
          <a:xfrm>
            <a:off x="7842847" y="3600128"/>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pic>
        <p:nvPicPr>
          <p:cNvPr id="5" name="Image 4">
            <a:extLst>
              <a:ext uri="{FF2B5EF4-FFF2-40B4-BE49-F238E27FC236}">
                <a16:creationId xmlns:a16="http://schemas.microsoft.com/office/drawing/2014/main" id="{75005C26-4D4D-4108-AB9A-E30C29A1648A}"/>
              </a:ext>
            </a:extLst>
          </p:cNvPr>
          <p:cNvPicPr>
            <a:picLocks noChangeAspect="1"/>
          </p:cNvPicPr>
          <p:nvPr/>
        </p:nvPicPr>
        <p:blipFill>
          <a:blip r:embed="rId2"/>
          <a:stretch>
            <a:fillRect/>
          </a:stretch>
        </p:blipFill>
        <p:spPr>
          <a:xfrm>
            <a:off x="3465230" y="2190423"/>
            <a:ext cx="4602351" cy="3174770"/>
          </a:xfrm>
          <a:prstGeom prst="rect">
            <a:avLst/>
          </a:prstGeom>
        </p:spPr>
      </p:pic>
    </p:spTree>
    <p:extLst>
      <p:ext uri="{BB962C8B-B14F-4D97-AF65-F5344CB8AC3E}">
        <p14:creationId xmlns:p14="http://schemas.microsoft.com/office/powerpoint/2010/main" val="1321692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DIALOG BOXES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r>
              <a:rPr lang="en-CA" sz="1800" dirty="0">
                <a:effectLst/>
                <a:latin typeface="Book Antiqua" panose="02040602050305030304" pitchFamily="18" charset="0"/>
                <a:ea typeface="Calibri" panose="020F0502020204030204" pitchFamily="34" charset="0"/>
                <a:cs typeface="Times New Roman" panose="02020603050405020304" pitchFamily="18" charset="0"/>
              </a:rPr>
              <a:t>Now, </a:t>
            </a:r>
            <a:r>
              <a:rPr lang="en-CA" sz="1800" dirty="0">
                <a:latin typeface="Book Antiqua" panose="02040602050305030304" pitchFamily="18" charset="0"/>
                <a:ea typeface="Calibri" panose="020F0502020204030204" pitchFamily="34" charset="0"/>
                <a:cs typeface="Times New Roman" panose="02020603050405020304" pitchFamily="18" charset="0"/>
              </a:rPr>
              <a:t>lists of variables are automatically loaded when </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working with two distributions.</a:t>
            </a:r>
          </a:p>
          <a:p>
            <a:r>
              <a:rPr lang="en-CA" sz="1800" dirty="0">
                <a:latin typeface="Book Antiqua" panose="02040602050305030304" pitchFamily="18" charset="0"/>
                <a:cs typeface="Times New Roman" panose="02020603050405020304" pitchFamily="18" charset="0"/>
              </a:rPr>
              <a:t>The user can indicate the poverty line as a numerical value or a variable. </a:t>
            </a:r>
          </a:p>
          <a:p>
            <a:pPr marL="0" indent="0" algn="ctr">
              <a:buNone/>
            </a:pPr>
            <a:r>
              <a:rPr lang="en-CA" dirty="0"/>
              <a:t>Video 2  </a:t>
            </a:r>
          </a:p>
        </p:txBody>
      </p:sp>
      <p:pic>
        <p:nvPicPr>
          <p:cNvPr id="4" name="Enregistrement d’écran 3">
            <a:hlinkClick r:id="" action="ppaction://media"/>
            <a:extLst>
              <a:ext uri="{FF2B5EF4-FFF2-40B4-BE49-F238E27FC236}">
                <a16:creationId xmlns:a16="http://schemas.microsoft.com/office/drawing/2014/main" id="{BED3D7FB-6A49-4DB4-8D32-700DA08AA0E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22379" y="2211266"/>
            <a:ext cx="6196135" cy="4065508"/>
          </a:xfrm>
          <a:prstGeom prst="rect">
            <a:avLst/>
          </a:prstGeom>
        </p:spPr>
      </p:pic>
    </p:spTree>
    <p:extLst>
      <p:ext uri="{BB962C8B-B14F-4D97-AF65-F5344CB8AC3E}">
        <p14:creationId xmlns:p14="http://schemas.microsoft.com/office/powerpoint/2010/main" val="2167149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2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CURVES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r>
              <a:rPr lang="en-CA" sz="1800" dirty="0">
                <a:effectLst/>
                <a:latin typeface="Book Antiqua" panose="02040602050305030304" pitchFamily="18" charset="0"/>
                <a:ea typeface="Calibri" panose="020F0502020204030204" pitchFamily="34" charset="0"/>
                <a:cs typeface="Times New Roman" panose="02020603050405020304" pitchFamily="18" charset="0"/>
              </a:rPr>
              <a:t>All of the DASP curves have been improved. </a:t>
            </a:r>
          </a:p>
          <a:p>
            <a:r>
              <a:rPr lang="en-CA" sz="1800" dirty="0">
                <a:effectLst/>
                <a:latin typeface="Book Antiqua" panose="02040602050305030304" pitchFamily="18" charset="0"/>
                <a:ea typeface="Calibri" panose="020F0502020204030204" pitchFamily="34" charset="0"/>
                <a:cs typeface="Times New Roman" panose="02020603050405020304" pitchFamily="18" charset="0"/>
              </a:rPr>
              <a:t>Also, the user can display the confidence </a:t>
            </a:r>
            <a:r>
              <a:rPr lang="en-CA" sz="1800" dirty="0">
                <a:latin typeface="Book Antiqua" panose="02040602050305030304" pitchFamily="18" charset="0"/>
                <a:ea typeface="Calibri" panose="020F0502020204030204" pitchFamily="34" charset="0"/>
                <a:cs typeface="Times New Roman" panose="02020603050405020304" pitchFamily="18" charset="0"/>
              </a:rPr>
              <a:t>interval for many DASP curves. </a:t>
            </a:r>
            <a:endParaRPr lang="en-CA" dirty="0"/>
          </a:p>
          <a:p>
            <a:endParaRPr lang="en-CA" dirty="0"/>
          </a:p>
        </p:txBody>
      </p:sp>
      <p:pic>
        <p:nvPicPr>
          <p:cNvPr id="8" name="Image 7">
            <a:extLst>
              <a:ext uri="{FF2B5EF4-FFF2-40B4-BE49-F238E27FC236}">
                <a16:creationId xmlns:a16="http://schemas.microsoft.com/office/drawing/2014/main" id="{F07226F0-F824-4A9D-BF5F-67E441F97996}"/>
              </a:ext>
            </a:extLst>
          </p:cNvPr>
          <p:cNvPicPr>
            <a:picLocks noChangeAspect="1"/>
          </p:cNvPicPr>
          <p:nvPr/>
        </p:nvPicPr>
        <p:blipFill>
          <a:blip r:embed="rId2"/>
          <a:stretch>
            <a:fillRect/>
          </a:stretch>
        </p:blipFill>
        <p:spPr>
          <a:xfrm>
            <a:off x="6096000" y="1945448"/>
            <a:ext cx="4972874" cy="3631467"/>
          </a:xfrm>
          <a:prstGeom prst="rect">
            <a:avLst/>
          </a:prstGeom>
        </p:spPr>
      </p:pic>
      <p:pic>
        <p:nvPicPr>
          <p:cNvPr id="6" name="Image 5">
            <a:extLst>
              <a:ext uri="{FF2B5EF4-FFF2-40B4-BE49-F238E27FC236}">
                <a16:creationId xmlns:a16="http://schemas.microsoft.com/office/drawing/2014/main" id="{86F4B91E-7CBC-43B6-B7DC-BAB3B5FD7E73}"/>
              </a:ext>
            </a:extLst>
          </p:cNvPr>
          <p:cNvPicPr>
            <a:picLocks noChangeAspect="1"/>
          </p:cNvPicPr>
          <p:nvPr/>
        </p:nvPicPr>
        <p:blipFill>
          <a:blip r:embed="rId3"/>
          <a:stretch>
            <a:fillRect/>
          </a:stretch>
        </p:blipFill>
        <p:spPr>
          <a:xfrm>
            <a:off x="416546" y="2136489"/>
            <a:ext cx="4889188" cy="2851123"/>
          </a:xfrm>
          <a:prstGeom prst="rect">
            <a:avLst/>
          </a:prstGeom>
        </p:spPr>
      </p:pic>
    </p:spTree>
    <p:extLst>
      <p:ext uri="{BB962C8B-B14F-4D97-AF65-F5344CB8AC3E}">
        <p14:creationId xmlns:p14="http://schemas.microsoft.com/office/powerpoint/2010/main" val="1615371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HELP</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For the most popular modules, d</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ynamic </a:t>
            </a:r>
            <a:r>
              <a:rPr lang="en-CA" sz="1800" dirty="0">
                <a:latin typeface="Book Antiqua" panose="02040602050305030304" pitchFamily="18" charset="0"/>
                <a:ea typeface="Calibri" panose="020F0502020204030204" pitchFamily="34" charset="0"/>
                <a:cs typeface="Times New Roman" panose="02020603050405020304" pitchFamily="18" charset="0"/>
              </a:rPr>
              <a:t>(click and watch) examples </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were added in the help files. This will make it easier to </a:t>
            </a:r>
            <a:r>
              <a:rPr lang="en-CA" sz="1800" dirty="0">
                <a:latin typeface="Book Antiqua" panose="02040602050305030304" pitchFamily="18" charset="0"/>
                <a:ea typeface="Calibri" panose="020F0502020204030204" pitchFamily="34" charset="0"/>
                <a:cs typeface="Times New Roman" panose="02020603050405020304" pitchFamily="18" charset="0"/>
              </a:rPr>
              <a:t>practice </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and become familiar with the DASP package. </a:t>
            </a:r>
          </a:p>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The user can open </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the data files of the different examples included in the help files using the </a:t>
            </a:r>
            <a:r>
              <a:rPr lang="en-CA" sz="1800" i="1" dirty="0" err="1">
                <a:effectLst/>
                <a:latin typeface="Book Antiqua" panose="02040602050305030304" pitchFamily="18" charset="0"/>
                <a:ea typeface="Calibri" panose="020F0502020204030204" pitchFamily="34" charset="0"/>
                <a:cs typeface="Times New Roman" panose="02020603050405020304" pitchFamily="18" charset="0"/>
              </a:rPr>
              <a:t>sysuse</a:t>
            </a:r>
            <a:r>
              <a:rPr lang="en-CA" sz="1800" i="1" dirty="0">
                <a:effectLst/>
                <a:latin typeface="Book Antiqua" panose="02040602050305030304" pitchFamily="18" charset="0"/>
                <a:ea typeface="Calibri" panose="020F0502020204030204" pitchFamily="34" charset="0"/>
                <a:cs typeface="Times New Roman" panose="02020603050405020304" pitchFamily="18" charset="0"/>
              </a:rPr>
              <a:t> </a:t>
            </a:r>
            <a:r>
              <a:rPr lang="en-CA" sz="1800" dirty="0">
                <a:latin typeface="Book Antiqua" panose="02040602050305030304" pitchFamily="18" charset="0"/>
                <a:ea typeface="Calibri" panose="020F0502020204030204" pitchFamily="34" charset="0"/>
                <a:cs typeface="Times New Roman" panose="02020603050405020304" pitchFamily="18" charset="0"/>
              </a:rPr>
              <a:t>command.</a:t>
            </a:r>
            <a:endParaRPr lang="en-CA" sz="1800" dirty="0">
              <a:effectLst/>
              <a:latin typeface="Book Antiqua" panose="0204060205030503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6" name="Image 5">
            <a:extLst>
              <a:ext uri="{FF2B5EF4-FFF2-40B4-BE49-F238E27FC236}">
                <a16:creationId xmlns:a16="http://schemas.microsoft.com/office/drawing/2014/main" id="{86BAAFE2-702B-41C4-8A8E-B05660323BB0}"/>
              </a:ext>
            </a:extLst>
          </p:cNvPr>
          <p:cNvPicPr>
            <a:picLocks noChangeAspect="1"/>
          </p:cNvPicPr>
          <p:nvPr/>
        </p:nvPicPr>
        <p:blipFill>
          <a:blip r:embed="rId2"/>
          <a:stretch>
            <a:fillRect/>
          </a:stretch>
        </p:blipFill>
        <p:spPr>
          <a:xfrm>
            <a:off x="3356219" y="2239354"/>
            <a:ext cx="5389712" cy="4363416"/>
          </a:xfrm>
          <a:prstGeom prst="rect">
            <a:avLst/>
          </a:prstGeom>
        </p:spPr>
      </p:pic>
    </p:spTree>
    <p:extLst>
      <p:ext uri="{BB962C8B-B14F-4D97-AF65-F5344CB8AC3E}">
        <p14:creationId xmlns:p14="http://schemas.microsoft.com/office/powerpoint/2010/main" val="161978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SAVING RESULTS IN EXCEL FORMAT</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For a set of modules with long results, the user can save these results in an Excel file (remember, the old format was *.xml)</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a:t>
            </a: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8" name="Image 7">
            <a:extLst>
              <a:ext uri="{FF2B5EF4-FFF2-40B4-BE49-F238E27FC236}">
                <a16:creationId xmlns:a16="http://schemas.microsoft.com/office/drawing/2014/main" id="{0FD0035C-F78B-4C95-9F45-48C4F4BDCECB}"/>
              </a:ext>
            </a:extLst>
          </p:cNvPr>
          <p:cNvPicPr>
            <a:picLocks noChangeAspect="1"/>
          </p:cNvPicPr>
          <p:nvPr/>
        </p:nvPicPr>
        <p:blipFill>
          <a:blip r:embed="rId2"/>
          <a:stretch>
            <a:fillRect/>
          </a:stretch>
        </p:blipFill>
        <p:spPr>
          <a:xfrm>
            <a:off x="933179" y="4365031"/>
            <a:ext cx="4112632" cy="2170302"/>
          </a:xfrm>
          <a:prstGeom prst="rect">
            <a:avLst/>
          </a:prstGeom>
        </p:spPr>
      </p:pic>
      <p:pic>
        <p:nvPicPr>
          <p:cNvPr id="12" name="Image 11">
            <a:extLst>
              <a:ext uri="{FF2B5EF4-FFF2-40B4-BE49-F238E27FC236}">
                <a16:creationId xmlns:a16="http://schemas.microsoft.com/office/drawing/2014/main" id="{89017517-F5EA-4BE4-B181-736DCA896074}"/>
              </a:ext>
            </a:extLst>
          </p:cNvPr>
          <p:cNvPicPr>
            <a:picLocks noChangeAspect="1"/>
          </p:cNvPicPr>
          <p:nvPr/>
        </p:nvPicPr>
        <p:blipFill>
          <a:blip r:embed="rId3"/>
          <a:stretch>
            <a:fillRect/>
          </a:stretch>
        </p:blipFill>
        <p:spPr>
          <a:xfrm>
            <a:off x="5875592" y="2054149"/>
            <a:ext cx="5088539" cy="4481184"/>
          </a:xfrm>
          <a:prstGeom prst="rect">
            <a:avLst/>
          </a:prstGeom>
        </p:spPr>
      </p:pic>
      <p:pic>
        <p:nvPicPr>
          <p:cNvPr id="9" name="Image 8">
            <a:extLst>
              <a:ext uri="{FF2B5EF4-FFF2-40B4-BE49-F238E27FC236}">
                <a16:creationId xmlns:a16="http://schemas.microsoft.com/office/drawing/2014/main" id="{26EAAE0D-D781-4072-B691-25C2921EF8D5}"/>
              </a:ext>
            </a:extLst>
          </p:cNvPr>
          <p:cNvPicPr>
            <a:picLocks noChangeAspect="1"/>
          </p:cNvPicPr>
          <p:nvPr/>
        </p:nvPicPr>
        <p:blipFill>
          <a:blip r:embed="rId4"/>
          <a:stretch>
            <a:fillRect/>
          </a:stretch>
        </p:blipFill>
        <p:spPr>
          <a:xfrm>
            <a:off x="933180" y="2040937"/>
            <a:ext cx="4112631" cy="2170302"/>
          </a:xfrm>
          <a:prstGeom prst="rect">
            <a:avLst/>
          </a:prstGeom>
        </p:spPr>
      </p:pic>
    </p:spTree>
    <p:extLst>
      <p:ext uri="{BB962C8B-B14F-4D97-AF65-F5344CB8AC3E}">
        <p14:creationId xmlns:p14="http://schemas.microsoft.com/office/powerpoint/2010/main" val="898572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MULTIDIMENIONAL POVERTY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The user can select up to 10 dimensions for all multidimensional poverty indices</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a:t>
            </a:r>
          </a:p>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Otherwise, the user can set the parameter values as variables and then estimate for any number of dimensions. </a:t>
            </a:r>
            <a:endParaRPr lang="en-CA" sz="1800" dirty="0">
              <a:effectLst/>
              <a:latin typeface="Book Antiqua" panose="0204060205030503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5" name="Image 4">
            <a:extLst>
              <a:ext uri="{FF2B5EF4-FFF2-40B4-BE49-F238E27FC236}">
                <a16:creationId xmlns:a16="http://schemas.microsoft.com/office/drawing/2014/main" id="{23D4CE2E-697C-4D75-84AC-CCC628477967}"/>
              </a:ext>
            </a:extLst>
          </p:cNvPr>
          <p:cNvPicPr>
            <a:picLocks noChangeAspect="1"/>
          </p:cNvPicPr>
          <p:nvPr/>
        </p:nvPicPr>
        <p:blipFill>
          <a:blip r:embed="rId2"/>
          <a:stretch>
            <a:fillRect/>
          </a:stretch>
        </p:blipFill>
        <p:spPr>
          <a:xfrm>
            <a:off x="569535" y="2288061"/>
            <a:ext cx="4359803" cy="3654114"/>
          </a:xfrm>
          <a:prstGeom prst="rect">
            <a:avLst/>
          </a:prstGeom>
        </p:spPr>
      </p:pic>
      <p:pic>
        <p:nvPicPr>
          <p:cNvPr id="16" name="Image 15">
            <a:extLst>
              <a:ext uri="{FF2B5EF4-FFF2-40B4-BE49-F238E27FC236}">
                <a16:creationId xmlns:a16="http://schemas.microsoft.com/office/drawing/2014/main" id="{13C15CC5-5116-45ED-98AF-05EC19F89BAB}"/>
              </a:ext>
            </a:extLst>
          </p:cNvPr>
          <p:cNvPicPr>
            <a:picLocks noChangeAspect="1"/>
          </p:cNvPicPr>
          <p:nvPr/>
        </p:nvPicPr>
        <p:blipFill>
          <a:blip r:embed="rId3"/>
          <a:stretch>
            <a:fillRect/>
          </a:stretch>
        </p:blipFill>
        <p:spPr>
          <a:xfrm>
            <a:off x="4980855" y="2288061"/>
            <a:ext cx="4304567" cy="3593545"/>
          </a:xfrm>
          <a:prstGeom prst="rect">
            <a:avLst/>
          </a:prstGeom>
        </p:spPr>
      </p:pic>
      <p:pic>
        <p:nvPicPr>
          <p:cNvPr id="18" name="Image 17">
            <a:extLst>
              <a:ext uri="{FF2B5EF4-FFF2-40B4-BE49-F238E27FC236}">
                <a16:creationId xmlns:a16="http://schemas.microsoft.com/office/drawing/2014/main" id="{520D84FB-4EF7-448F-8EDD-497825880DF9}"/>
              </a:ext>
            </a:extLst>
          </p:cNvPr>
          <p:cNvPicPr>
            <a:picLocks noChangeAspect="1"/>
          </p:cNvPicPr>
          <p:nvPr/>
        </p:nvPicPr>
        <p:blipFill>
          <a:blip r:embed="rId4"/>
          <a:stretch>
            <a:fillRect/>
          </a:stretch>
        </p:blipFill>
        <p:spPr>
          <a:xfrm>
            <a:off x="9418838" y="2288060"/>
            <a:ext cx="1903124" cy="3593545"/>
          </a:xfrm>
          <a:prstGeom prst="rect">
            <a:avLst/>
          </a:prstGeom>
        </p:spPr>
      </p:pic>
      <p:cxnSp>
        <p:nvCxnSpPr>
          <p:cNvPr id="20" name="Connecteur droit avec flèche 19">
            <a:extLst>
              <a:ext uri="{FF2B5EF4-FFF2-40B4-BE49-F238E27FC236}">
                <a16:creationId xmlns:a16="http://schemas.microsoft.com/office/drawing/2014/main" id="{B816610D-0B29-4D30-9198-E68D396AA186}"/>
              </a:ext>
            </a:extLst>
          </p:cNvPr>
          <p:cNvCxnSpPr>
            <a:cxnSpLocks/>
          </p:cNvCxnSpPr>
          <p:nvPr/>
        </p:nvCxnSpPr>
        <p:spPr>
          <a:xfrm flipV="1">
            <a:off x="8063833" y="3158232"/>
            <a:ext cx="2188297" cy="14757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76212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1943</TotalTime>
  <Words>516</Words>
  <Application>Microsoft Office PowerPoint</Application>
  <PresentationFormat>Grand écran</PresentationFormat>
  <Paragraphs>44</Paragraphs>
  <Slides>15</Slides>
  <Notes>0</Notes>
  <HiddenSlides>0</HiddenSlides>
  <MMClips>2</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15</vt:i4>
      </vt:variant>
    </vt:vector>
  </HeadingPairs>
  <TitlesOfParts>
    <vt:vector size="21" baseType="lpstr">
      <vt:lpstr>Arial</vt:lpstr>
      <vt:lpstr>Book Antiqua</vt:lpstr>
      <vt:lpstr>Calibri</vt:lpstr>
      <vt:lpstr>Times New Roman</vt:lpstr>
      <vt:lpstr>Tw Cen MT</vt:lpstr>
      <vt:lpstr>Circuit</vt:lpstr>
      <vt:lpstr>DASP 3.01</vt:lpstr>
      <vt:lpstr>DASP 3.01, a NEW PEP realisation  </vt:lpstr>
      <vt:lpstr>DIALOG BOXES  </vt:lpstr>
      <vt:lpstr>DIALOG BOXES  </vt:lpstr>
      <vt:lpstr>DIALOG BOXES  </vt:lpstr>
      <vt:lpstr>CURVES  </vt:lpstr>
      <vt:lpstr>HELP</vt:lpstr>
      <vt:lpstr>SAVING RESULTS IN EXCEL FORMAT</vt:lpstr>
      <vt:lpstr>MULTIDIMENIONAL POVERTY  </vt:lpstr>
      <vt:lpstr>NEW MODULES  </vt:lpstr>
      <vt:lpstr>NEW MODULES  </vt:lpstr>
      <vt:lpstr>NEW MODULES  </vt:lpstr>
      <vt:lpstr>NEW MODULES  </vt:lpstr>
      <vt:lpstr>SOME IMPROVED MODULES  </vt:lpstr>
      <vt:lpstr>UPDATED USER MANUAL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DASP 3.01</dc:title>
  <dc:creator>Abdelkrim Araar</dc:creator>
  <cp:lastModifiedBy>Abdelkrim Araar</cp:lastModifiedBy>
  <cp:revision>35</cp:revision>
  <dcterms:created xsi:type="dcterms:W3CDTF">2021-09-19T12:36:38Z</dcterms:created>
  <dcterms:modified xsi:type="dcterms:W3CDTF">2021-10-25T15:34:37Z</dcterms:modified>
</cp:coreProperties>
</file>

<file path=docProps/thumbnail.jpeg>
</file>